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10" r:id="rId3"/>
    <p:sldId id="316" r:id="rId4"/>
    <p:sldId id="257" r:id="rId5"/>
    <p:sldId id="260" r:id="rId6"/>
    <p:sldId id="311" r:id="rId7"/>
    <p:sldId id="258" r:id="rId8"/>
    <p:sldId id="259" r:id="rId9"/>
    <p:sldId id="261" r:id="rId10"/>
    <p:sldId id="262" r:id="rId11"/>
    <p:sldId id="319" r:id="rId12"/>
    <p:sldId id="263" r:id="rId13"/>
    <p:sldId id="308" r:id="rId14"/>
    <p:sldId id="264" r:id="rId15"/>
    <p:sldId id="312" r:id="rId16"/>
    <p:sldId id="302" r:id="rId17"/>
    <p:sldId id="271" r:id="rId18"/>
    <p:sldId id="274" r:id="rId19"/>
    <p:sldId id="273" r:id="rId20"/>
    <p:sldId id="276" r:id="rId21"/>
    <p:sldId id="272" r:id="rId22"/>
    <p:sldId id="277" r:id="rId23"/>
    <p:sldId id="303" r:id="rId24"/>
    <p:sldId id="317" r:id="rId25"/>
    <p:sldId id="318" r:id="rId26"/>
    <p:sldId id="286" r:id="rId27"/>
    <p:sldId id="287" r:id="rId28"/>
    <p:sldId id="288" r:id="rId29"/>
    <p:sldId id="289" r:id="rId30"/>
    <p:sldId id="299" r:id="rId31"/>
    <p:sldId id="300" r:id="rId32"/>
    <p:sldId id="301" r:id="rId33"/>
    <p:sldId id="293" r:id="rId34"/>
    <p:sldId id="290" r:id="rId35"/>
    <p:sldId id="292" r:id="rId36"/>
    <p:sldId id="304" r:id="rId37"/>
    <p:sldId id="305" r:id="rId38"/>
    <p:sldId id="309" r:id="rId39"/>
    <p:sldId id="306" r:id="rId40"/>
    <p:sldId id="307" r:id="rId41"/>
    <p:sldId id="313" r:id="rId42"/>
    <p:sldId id="314" r:id="rId43"/>
    <p:sldId id="320" r:id="rId44"/>
    <p:sldId id="315" r:id="rId45"/>
    <p:sldId id="28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49" autoAdjust="0"/>
    <p:restoredTop sz="95051" autoAdjust="0"/>
  </p:normalViewPr>
  <p:slideViewPr>
    <p:cSldViewPr>
      <p:cViewPr varScale="1">
        <p:scale>
          <a:sx n="126" d="100"/>
          <a:sy n="126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3971D-02D2-4B09-A388-75C790E363F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3CEF2-D109-4D94-858D-DB65CFE36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63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630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4621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296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CEF2-D109-4D94-858D-DB65CFE36E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AF5155-5189-45A1-8D5E-9C777551B64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E00D0A-D561-4EED-9E07-53C98CA15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6480048" cy="2301240"/>
          </a:xfrm>
        </p:spPr>
        <p:txBody>
          <a:bodyPr>
            <a:normAutofit/>
          </a:bodyPr>
          <a:lstStyle/>
          <a:p>
            <a:r>
              <a:rPr sz="3600" smtClean="0"/>
              <a:t>Design of a Solar sign Analysis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6480048" cy="1752600"/>
          </a:xfrm>
        </p:spPr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Joshua Trow and Kevin Eiser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Sponsored by FALA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Hardware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Clean layout</a:t>
            </a:r>
          </a:p>
          <a:p>
            <a:r>
              <a:rPr lang="en-US" dirty="0" smtClean="0"/>
              <a:t>All usable pins brought to edges</a:t>
            </a:r>
          </a:p>
          <a:p>
            <a:r>
              <a:rPr lang="en-US" dirty="0" smtClean="0"/>
              <a:t>Easily replaceable core chip</a:t>
            </a:r>
          </a:p>
          <a:p>
            <a:r>
              <a:rPr lang="en-US" dirty="0" smtClean="0"/>
              <a:t>Can work as chip holder for programming if necessary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34381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Flowchart</a:t>
            </a:r>
            <a:endParaRPr lang="en-US" dirty="0"/>
          </a:p>
        </p:txBody>
      </p:sp>
      <p:pic>
        <p:nvPicPr>
          <p:cNvPr id="3074" name="Picture 2" descr="C:\Users\Resnick2\Downloads\FALA_HardwareFlow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204" t="11031" r="6122" b="17130"/>
          <a:stretch>
            <a:fillRect/>
          </a:stretch>
        </p:blipFill>
        <p:spPr bwMode="auto">
          <a:xfrm>
            <a:off x="304800" y="1828800"/>
            <a:ext cx="85915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/</a:t>
            </a:r>
            <a:r>
              <a:rPr lang="en-US" dirty="0" err="1" smtClean="0"/>
              <a:t>ATMega</a:t>
            </a:r>
            <a:r>
              <a:rPr lang="en-US" dirty="0" smtClean="0"/>
              <a:t> core</a:t>
            </a:r>
          </a:p>
          <a:p>
            <a:pPr lvl="1"/>
            <a:r>
              <a:rPr lang="en-US" dirty="0" smtClean="0"/>
              <a:t>1.8-5.5V safe operating range</a:t>
            </a:r>
          </a:p>
          <a:p>
            <a:r>
              <a:rPr lang="en-US" dirty="0" smtClean="0"/>
              <a:t>SD card</a:t>
            </a:r>
          </a:p>
          <a:p>
            <a:pPr lvl="1"/>
            <a:r>
              <a:rPr lang="en-US" dirty="0" smtClean="0"/>
              <a:t>Mass storage</a:t>
            </a:r>
          </a:p>
          <a:p>
            <a:pPr lvl="1"/>
            <a:r>
              <a:rPr lang="en-US" dirty="0" smtClean="0"/>
              <a:t>Around 1MB/day</a:t>
            </a:r>
          </a:p>
          <a:p>
            <a:pPr lvl="1"/>
            <a:r>
              <a:rPr lang="en-US" dirty="0" smtClean="0"/>
              <a:t>2.7-3.6V safe operating range</a:t>
            </a:r>
          </a:p>
          <a:p>
            <a:r>
              <a:rPr lang="en-US" dirty="0" smtClean="0"/>
              <a:t>MAX232 family chip</a:t>
            </a:r>
          </a:p>
          <a:p>
            <a:pPr lvl="1"/>
            <a:r>
              <a:rPr lang="en-US" dirty="0" smtClean="0"/>
              <a:t>Serial level conversions</a:t>
            </a:r>
          </a:p>
          <a:p>
            <a:pPr lvl="1"/>
            <a:r>
              <a:rPr lang="en-US" dirty="0" smtClean="0"/>
              <a:t>3.3 – 5V safe power supply range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MAX651</a:t>
            </a:r>
          </a:p>
          <a:p>
            <a:pPr lvl="1"/>
            <a:r>
              <a:rPr lang="en-US" dirty="0" smtClean="0"/>
              <a:t>DC/DC switching power supply</a:t>
            </a:r>
          </a:p>
          <a:p>
            <a:pPr lvl="1"/>
            <a:r>
              <a:rPr lang="en-US" dirty="0" smtClean="0"/>
              <a:t>Up to 95% efficient at loads up to 2.5A</a:t>
            </a:r>
          </a:p>
          <a:p>
            <a:pPr lvl="1"/>
            <a:r>
              <a:rPr lang="en-US" dirty="0" smtClean="0"/>
              <a:t>3.3V output with input up to 16V</a:t>
            </a:r>
          </a:p>
          <a:p>
            <a:r>
              <a:rPr lang="en-US" dirty="0" smtClean="0"/>
              <a:t>Support components</a:t>
            </a:r>
          </a:p>
          <a:p>
            <a:pPr lvl="1"/>
            <a:r>
              <a:rPr lang="en-US" dirty="0" smtClean="0"/>
              <a:t>Current sense resistor</a:t>
            </a:r>
          </a:p>
          <a:p>
            <a:pPr lvl="1"/>
            <a:r>
              <a:rPr lang="en-US" dirty="0" smtClean="0"/>
              <a:t>Inductor</a:t>
            </a:r>
          </a:p>
          <a:p>
            <a:pPr lvl="1"/>
            <a:r>
              <a:rPr lang="en-US" dirty="0" smtClean="0"/>
              <a:t>Diode</a:t>
            </a:r>
          </a:p>
          <a:p>
            <a:pPr lvl="1"/>
            <a:r>
              <a:rPr lang="en-US" dirty="0" smtClean="0"/>
              <a:t>P-Channel MOSFET</a:t>
            </a:r>
          </a:p>
          <a:p>
            <a:pPr lvl="1"/>
            <a:r>
              <a:rPr lang="en-US" dirty="0" smtClean="0"/>
              <a:t>Filtering Capacitors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Schematic</a:t>
            </a:r>
            <a:endParaRPr lang="en-US" dirty="0"/>
          </a:p>
        </p:txBody>
      </p:sp>
      <p:pic>
        <p:nvPicPr>
          <p:cNvPr id="4" name="Content Placeholder 3" descr="UltraBB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219200"/>
            <a:ext cx="7010400" cy="5440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Circuitry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0057" y="1524000"/>
            <a:ext cx="6246143" cy="488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Layout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20" t="15153" r="32322" b="10768"/>
          <a:stretch>
            <a:fillRect/>
          </a:stretch>
        </p:blipFill>
        <p:spPr bwMode="auto">
          <a:xfrm>
            <a:off x="2209800" y="1219200"/>
            <a:ext cx="4419600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System Test</a:t>
            </a:r>
            <a:endParaRPr lang="en-US" dirty="0"/>
          </a:p>
        </p:txBody>
      </p:sp>
      <p:pic>
        <p:nvPicPr>
          <p:cNvPr id="4" name="Content Placeholder 3" descr="1026091102b_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295400"/>
            <a:ext cx="7050617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</a:t>
            </a:r>
            <a:r>
              <a:rPr lang="en-US" dirty="0" smtClean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Content Placeholder 3" descr="1026091059_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219200"/>
            <a:ext cx="6949017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Content Placeholder 3" descr="1026091100b_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295400"/>
            <a:ext cx="7050617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Power Supply</a:t>
            </a:r>
          </a:p>
          <a:p>
            <a:pPr lvl="1"/>
            <a:r>
              <a:rPr lang="en-US" dirty="0" smtClean="0"/>
              <a:t>Storage</a:t>
            </a:r>
            <a:endParaRPr lang="en-US" dirty="0" smtClean="0"/>
          </a:p>
          <a:p>
            <a:r>
              <a:rPr lang="en-US" dirty="0" smtClean="0"/>
              <a:t>Firmware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Consumption, Ideal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modes</a:t>
            </a:r>
          </a:p>
          <a:p>
            <a:pPr lvl="1"/>
            <a:r>
              <a:rPr lang="en-US" dirty="0" smtClean="0"/>
              <a:t>ATMega328P – 2.13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MAX3232E – 1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SD –specified to 250 </a:t>
            </a:r>
            <a:r>
              <a:rPr lang="en-US" dirty="0" err="1" smtClean="0"/>
              <a:t>mA</a:t>
            </a:r>
            <a:endParaRPr lang="en-US" dirty="0" smtClean="0"/>
          </a:p>
          <a:p>
            <a:r>
              <a:rPr lang="en-US" dirty="0" smtClean="0"/>
              <a:t>Idle modes</a:t>
            </a:r>
          </a:p>
          <a:p>
            <a:pPr lvl="1"/>
            <a:r>
              <a:rPr lang="en-US" dirty="0" smtClean="0"/>
              <a:t>ATMega328P - .4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MAX3232E – 1 </a:t>
            </a:r>
            <a:r>
              <a:rPr lang="en-US" dirty="0" err="1" smtClean="0"/>
              <a:t>mA</a:t>
            </a:r>
            <a:r>
              <a:rPr lang="en-US" dirty="0" smtClean="0"/>
              <a:t> (no low power mode)</a:t>
            </a:r>
          </a:p>
          <a:p>
            <a:pPr lvl="1"/>
            <a:r>
              <a:rPr lang="en-US" dirty="0" smtClean="0"/>
              <a:t>SD – 1 </a:t>
            </a:r>
            <a:r>
              <a:rPr lang="en-US" dirty="0" err="1" smtClean="0"/>
              <a:t>mA</a:t>
            </a:r>
            <a:r>
              <a:rPr lang="en-US" dirty="0" smtClean="0"/>
              <a:t>?</a:t>
            </a:r>
          </a:p>
          <a:p>
            <a:r>
              <a:rPr lang="en-US" dirty="0" smtClean="0"/>
              <a:t>((.5+1+2)/1000)*24*180 = 15.12 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Beta/New </a:t>
            </a:r>
            <a:r>
              <a:rPr lang="en-US" dirty="0" smtClean="0"/>
              <a:t>Paltz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Josh\Desktop\FALA\Pictures\1105091715.jpg"/>
          <p:cNvPicPr>
            <a:picLocks noChangeAspect="1" noChangeArrowheads="1"/>
          </p:cNvPicPr>
          <p:nvPr/>
        </p:nvPicPr>
        <p:blipFill>
          <a:blip r:embed="rId3"/>
          <a:srcRect l="18881" t="6294" r="19231" b="16783"/>
          <a:stretch>
            <a:fillRect/>
          </a:stretch>
        </p:blipFill>
        <p:spPr bwMode="auto">
          <a:xfrm>
            <a:off x="1752600" y="1143000"/>
            <a:ext cx="5791200" cy="539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 Power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Active Mode</a:t>
            </a:r>
          </a:p>
          <a:p>
            <a:pPr lvl="1"/>
            <a:r>
              <a:rPr lang="en-US" dirty="0" smtClean="0"/>
              <a:t>With 3.3V regulator (LM7833), 5V source</a:t>
            </a:r>
          </a:p>
          <a:p>
            <a:pPr lvl="2"/>
            <a:r>
              <a:rPr lang="en-US" dirty="0" smtClean="0"/>
              <a:t>9.6 </a:t>
            </a:r>
            <a:r>
              <a:rPr lang="en-US" dirty="0" err="1" smtClean="0"/>
              <a:t>mA</a:t>
            </a:r>
            <a:r>
              <a:rPr lang="en-US" dirty="0" smtClean="0"/>
              <a:t> average source current</a:t>
            </a:r>
          </a:p>
          <a:p>
            <a:pPr lvl="1"/>
            <a:r>
              <a:rPr lang="en-US" dirty="0" smtClean="0"/>
              <a:t>Regulator datasheet specifies 4.5 </a:t>
            </a:r>
            <a:r>
              <a:rPr lang="en-US" dirty="0" err="1" smtClean="0"/>
              <a:t>mA</a:t>
            </a:r>
            <a:r>
              <a:rPr lang="en-US" dirty="0" smtClean="0"/>
              <a:t> bias</a:t>
            </a:r>
          </a:p>
          <a:p>
            <a:pPr lvl="2"/>
            <a:r>
              <a:rPr lang="en-US" dirty="0" smtClean="0"/>
              <a:t>9.6 - 4.5 = 5.4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Figuring 6 mA</a:t>
            </a:r>
          </a:p>
          <a:p>
            <a:pPr lvl="2"/>
            <a:r>
              <a:rPr lang="en-US" dirty="0" smtClean="0"/>
              <a:t>(6/1000)*24*180 = 25.92 Ah</a:t>
            </a:r>
          </a:p>
          <a:p>
            <a:pPr lvl="1"/>
            <a:r>
              <a:rPr lang="en-US" dirty="0" smtClean="0"/>
              <a:t>A 26 Ah battery will last 180 days at current power levels, WITHOUT power regulator</a:t>
            </a:r>
            <a:endParaRPr lang="en-US" dirty="0"/>
          </a:p>
          <a:p>
            <a:pPr lvl="2"/>
            <a:r>
              <a:rPr lang="en-US" dirty="0" smtClean="0"/>
              <a:t>Seems unrealistic to assume use this way</a:t>
            </a:r>
          </a:p>
          <a:p>
            <a:pPr lvl="3"/>
            <a:r>
              <a:rPr lang="en-US" dirty="0" smtClean="0"/>
              <a:t>DC/DC switching power </a:t>
            </a:r>
            <a:r>
              <a:rPr lang="en-US" dirty="0" smtClean="0"/>
              <a:t>supply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DC/DC Switching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Uses the MAX651 SOIC-8 chip</a:t>
            </a:r>
          </a:p>
          <a:p>
            <a:r>
              <a:rPr lang="en-US" dirty="0" smtClean="0"/>
              <a:t>Takes input voltage up to 16V, provides 3.3V at output</a:t>
            </a:r>
          </a:p>
          <a:p>
            <a:r>
              <a:rPr lang="en-US" dirty="0" smtClean="0"/>
              <a:t>Operates at up to 95% efficient</a:t>
            </a:r>
          </a:p>
          <a:p>
            <a:pPr lvl="1"/>
            <a:r>
              <a:rPr lang="en-US" dirty="0" smtClean="0"/>
              <a:t>In our  operating conditions, closer to 75%</a:t>
            </a:r>
          </a:p>
          <a:p>
            <a:pPr lvl="2"/>
            <a:r>
              <a:rPr lang="en-US" dirty="0" smtClean="0"/>
              <a:t>Still much better than the 50% for the linear regulator</a:t>
            </a:r>
          </a:p>
          <a:p>
            <a:r>
              <a:rPr lang="en-US" dirty="0" smtClean="0"/>
              <a:t>Complex and restrictive layout</a:t>
            </a:r>
          </a:p>
          <a:p>
            <a:r>
              <a:rPr lang="en-US" dirty="0" smtClean="0"/>
              <a:t>(5.4mA/.75/1000)*24*180=31.04 Ah</a:t>
            </a:r>
          </a:p>
          <a:p>
            <a:r>
              <a:rPr lang="en-US" dirty="0" smtClean="0"/>
              <a:t>31.04Ah*3.3V=102Wh/12V=8.6Ah</a:t>
            </a:r>
            <a:endParaRPr lang="en-US" dirty="0" smtClean="0"/>
          </a:p>
          <a:p>
            <a:r>
              <a:rPr lang="en-US" dirty="0" smtClean="0"/>
              <a:t>8.6</a:t>
            </a:r>
            <a:r>
              <a:rPr lang="en-US" dirty="0" smtClean="0"/>
              <a:t>Ah</a:t>
            </a:r>
            <a:r>
              <a:rPr lang="en-US" dirty="0" smtClean="0"/>
              <a:t>, 12V battery is reasonable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716" y="4800600"/>
            <a:ext cx="22682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Reliably receive and store data</a:t>
            </a:r>
          </a:p>
          <a:p>
            <a:r>
              <a:rPr lang="en-US" dirty="0" smtClean="0"/>
              <a:t>Four Parts</a:t>
            </a:r>
          </a:p>
          <a:p>
            <a:pPr lvl="1"/>
            <a:r>
              <a:rPr lang="en-US" dirty="0" err="1" smtClean="0"/>
              <a:t>Avr</a:t>
            </a:r>
            <a:r>
              <a:rPr lang="en-US" dirty="0" smtClean="0"/>
              <a:t>/</a:t>
            </a:r>
            <a:r>
              <a:rPr lang="en-US" dirty="0" err="1" smtClean="0"/>
              <a:t>sleep.h</a:t>
            </a:r>
            <a:endParaRPr lang="en-US" dirty="0" smtClean="0"/>
          </a:p>
          <a:p>
            <a:pPr lvl="2"/>
            <a:r>
              <a:rPr lang="en-US" dirty="0" smtClean="0"/>
              <a:t>Gives the option to call a function to enter the device to sleep mode, simplifies setup</a:t>
            </a:r>
          </a:p>
          <a:p>
            <a:pPr lvl="1"/>
            <a:r>
              <a:rPr lang="en-US" dirty="0" smtClean="0"/>
              <a:t>Fat16.h</a:t>
            </a:r>
          </a:p>
          <a:p>
            <a:pPr lvl="2"/>
            <a:r>
              <a:rPr lang="en-US" dirty="0" smtClean="0"/>
              <a:t>File structures</a:t>
            </a:r>
          </a:p>
          <a:p>
            <a:pPr lvl="1"/>
            <a:r>
              <a:rPr lang="en-US" dirty="0" err="1" smtClean="0"/>
              <a:t>SdCard.h</a:t>
            </a:r>
            <a:endParaRPr lang="en-US" dirty="0" smtClean="0"/>
          </a:p>
          <a:p>
            <a:pPr lvl="2"/>
            <a:r>
              <a:rPr lang="en-US" dirty="0" smtClean="0"/>
              <a:t>Interface to card</a:t>
            </a:r>
          </a:p>
          <a:p>
            <a:pPr lvl="1"/>
            <a:r>
              <a:rPr lang="en-US" dirty="0" err="1" smtClean="0"/>
              <a:t>EEPROM.h</a:t>
            </a:r>
            <a:endParaRPr lang="en-US" dirty="0" smtClean="0"/>
          </a:p>
          <a:p>
            <a:pPr lvl="2"/>
            <a:r>
              <a:rPr lang="en-US" dirty="0" smtClean="0"/>
              <a:t>Allows access to EEPROM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Flowchart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2" y="1371600"/>
            <a:ext cx="6770688" cy="525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Friendly</a:t>
            </a:r>
          </a:p>
          <a:p>
            <a:r>
              <a:rPr lang="en-US" dirty="0" smtClean="0"/>
              <a:t>Show </a:t>
            </a:r>
            <a:r>
              <a:rPr lang="en-US" dirty="0" smtClean="0"/>
              <a:t>how the sign is working</a:t>
            </a:r>
          </a:p>
          <a:p>
            <a:r>
              <a:rPr lang="en-US" dirty="0" smtClean="0"/>
              <a:t>Check </a:t>
            </a:r>
            <a:r>
              <a:rPr lang="en-US" dirty="0" smtClean="0"/>
              <a:t>sign for errors</a:t>
            </a:r>
          </a:p>
          <a:p>
            <a:r>
              <a:rPr lang="en-US" dirty="0" smtClean="0"/>
              <a:t>Show </a:t>
            </a:r>
            <a:r>
              <a:rPr lang="en-US" dirty="0" smtClean="0"/>
              <a:t>potential power savings</a:t>
            </a:r>
          </a:p>
          <a:p>
            <a:r>
              <a:rPr lang="en-US" dirty="0" smtClean="0"/>
              <a:t>Track </a:t>
            </a:r>
            <a:r>
              <a:rPr lang="en-US" dirty="0" smtClean="0"/>
              <a:t>Sunrise and Sunset times</a:t>
            </a:r>
          </a:p>
          <a:p>
            <a:r>
              <a:rPr lang="en-US" dirty="0" smtClean="0"/>
              <a:t>Calculate </a:t>
            </a:r>
            <a:r>
              <a:rPr lang="en-US" dirty="0" smtClean="0"/>
              <a:t>Power Saved</a:t>
            </a:r>
          </a:p>
          <a:p>
            <a:r>
              <a:rPr lang="en-US" dirty="0" smtClean="0"/>
              <a:t>Show </a:t>
            </a:r>
            <a:r>
              <a:rPr lang="en-US" dirty="0" smtClean="0"/>
              <a:t>how battery is used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to ensure sign is working</a:t>
            </a:r>
          </a:p>
          <a:p>
            <a:pPr lvl="1"/>
            <a:r>
              <a:rPr lang="en-US" dirty="0" smtClean="0"/>
              <a:t>LEDs on or off at right times</a:t>
            </a:r>
          </a:p>
          <a:p>
            <a:pPr lvl="1"/>
            <a:r>
              <a:rPr lang="en-US" dirty="0" smtClean="0"/>
              <a:t>Battery charges</a:t>
            </a:r>
          </a:p>
          <a:p>
            <a:pPr lvl="1"/>
            <a:r>
              <a:rPr lang="en-US" dirty="0" smtClean="0"/>
              <a:t>Duty Cycle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Check to ensure sign is saving power</a:t>
            </a:r>
          </a:p>
          <a:p>
            <a:pPr lvl="1"/>
            <a:r>
              <a:rPr lang="en-US" dirty="0" smtClean="0"/>
              <a:t>Battery low = lower duty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self contained</a:t>
            </a:r>
          </a:p>
          <a:p>
            <a:endParaRPr lang="en-US" dirty="0" smtClean="0"/>
          </a:p>
          <a:p>
            <a:r>
              <a:rPr lang="en-US" dirty="0" smtClean="0"/>
              <a:t>Easy to use</a:t>
            </a:r>
          </a:p>
          <a:p>
            <a:endParaRPr lang="en-US" dirty="0" smtClean="0"/>
          </a:p>
          <a:p>
            <a:r>
              <a:rPr lang="en-US" dirty="0" smtClean="0"/>
              <a:t>Show graphical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Initially used JAVA</a:t>
            </a:r>
          </a:p>
          <a:p>
            <a:pPr lvl="1"/>
            <a:r>
              <a:rPr lang="en-US" dirty="0" smtClean="0"/>
              <a:t>Background from Computer Science I and II at SUNY New </a:t>
            </a:r>
            <a:r>
              <a:rPr lang="en-US" dirty="0" err="1" smtClean="0"/>
              <a:t>Paltz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Switched to </a:t>
            </a:r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Background from Computer Simulation Lab</a:t>
            </a:r>
          </a:p>
          <a:p>
            <a:pPr lvl="1"/>
            <a:r>
              <a:rPr lang="en-US" dirty="0" smtClean="0"/>
              <a:t>Stand-alone Issues</a:t>
            </a:r>
          </a:p>
          <a:p>
            <a:pPr lvl="2"/>
            <a:r>
              <a:rPr lang="en-US" dirty="0" smtClean="0"/>
              <a:t>Economical</a:t>
            </a:r>
          </a:p>
          <a:p>
            <a:pPr lvl="2"/>
            <a:endParaRPr lang="en-US" dirty="0"/>
          </a:p>
          <a:p>
            <a:r>
              <a:rPr lang="en-US" dirty="0" smtClean="0"/>
              <a:t>Switched back to JAVA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Sign is already on the market</a:t>
            </a:r>
          </a:p>
          <a:p>
            <a:r>
              <a:rPr lang="en-US" dirty="0" smtClean="0"/>
              <a:t>Users ask for more information</a:t>
            </a:r>
          </a:p>
          <a:p>
            <a:r>
              <a:rPr lang="en-US" dirty="0" smtClean="0"/>
              <a:t>Trouble shooting information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05000"/>
            <a:ext cx="4546340" cy="340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Software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Arrays</a:t>
            </a:r>
          </a:p>
          <a:p>
            <a:pPr lvl="2"/>
            <a:r>
              <a:rPr lang="en-US" dirty="0" smtClean="0"/>
              <a:t>Array vs. </a:t>
            </a:r>
            <a:r>
              <a:rPr lang="en-US" dirty="0" err="1" smtClean="0"/>
              <a:t>ArrayList</a:t>
            </a:r>
            <a:endParaRPr lang="en-US" dirty="0" smtClean="0"/>
          </a:p>
          <a:p>
            <a:pPr lvl="1"/>
            <a:r>
              <a:rPr lang="en-US" dirty="0" smtClean="0"/>
              <a:t>Memory Space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Log from Data Logger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 smtClean="0"/>
              <a:t>Tab separated File to be imported by Excel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4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Easy to graph</a:t>
            </a:r>
          </a:p>
          <a:p>
            <a:pPr lvl="2"/>
            <a:r>
              <a:rPr lang="en-US" dirty="0" smtClean="0"/>
              <a:t>Easy to Navigate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Import overwrote entire file</a:t>
            </a:r>
          </a:p>
          <a:p>
            <a:pPr lvl="2"/>
            <a:r>
              <a:rPr lang="en-US" dirty="0" smtClean="0"/>
              <a:t>Could not maintain Excel Code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25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MATLAB</a:t>
            </a:r>
          </a:p>
          <a:p>
            <a:pPr lvl="1"/>
            <a:r>
              <a:rPr lang="en-US" dirty="0" smtClean="0"/>
              <a:t>Ease of programming</a:t>
            </a:r>
          </a:p>
          <a:p>
            <a:pPr lvl="2"/>
            <a:r>
              <a:rPr lang="en-US" dirty="0" smtClean="0"/>
              <a:t>Less code</a:t>
            </a:r>
          </a:p>
          <a:p>
            <a:pPr lvl="2"/>
            <a:r>
              <a:rPr lang="en-US" dirty="0" smtClean="0"/>
              <a:t>Simple GUIs</a:t>
            </a:r>
          </a:p>
          <a:p>
            <a:pPr lvl="2"/>
            <a:r>
              <a:rPr lang="en-US" dirty="0" smtClean="0"/>
              <a:t>Powerful Graphing</a:t>
            </a:r>
          </a:p>
          <a:p>
            <a:pPr lvl="1"/>
            <a:r>
              <a:rPr lang="en-US" dirty="0" smtClean="0"/>
              <a:t>Stand-alone issues</a:t>
            </a:r>
          </a:p>
          <a:p>
            <a:pPr lvl="2"/>
            <a:r>
              <a:rPr lang="en-US" dirty="0" smtClean="0"/>
              <a:t>Built-in Library pack that must be installed</a:t>
            </a:r>
          </a:p>
          <a:p>
            <a:pPr lvl="3"/>
            <a:r>
              <a:rPr lang="en-US" dirty="0" smtClean="0"/>
              <a:t>257 MB</a:t>
            </a:r>
          </a:p>
          <a:p>
            <a:pPr lvl="2"/>
            <a:r>
              <a:rPr lang="en-US" dirty="0" smtClean="0"/>
              <a:t>Full compiler cost $8000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7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for demonstration purposes</a:t>
            </a:r>
          </a:p>
          <a:p>
            <a:endParaRPr lang="en-US" dirty="0" smtClean="0"/>
          </a:p>
          <a:p>
            <a:r>
              <a:rPr lang="en-US" dirty="0" smtClean="0"/>
              <a:t>Getting familiar with work environment</a:t>
            </a:r>
          </a:p>
          <a:p>
            <a:endParaRPr lang="en-US" dirty="0" smtClean="0"/>
          </a:p>
          <a:p>
            <a:r>
              <a:rPr lang="en-US" dirty="0" smtClean="0"/>
              <a:t>Learning what needs to be researched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</a:t>
            </a:r>
            <a:r>
              <a:rPr lang="en-US" dirty="0" smtClean="0"/>
              <a:t> Software GUI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3657600" cy="387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3645338" cy="38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Software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596033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Java </a:t>
            </a:r>
            <a:r>
              <a:rPr lang="en-US" dirty="0" smtClean="0"/>
              <a:t>Graphing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coded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000" t="18667" r="14000" b="18000"/>
          <a:stretch>
            <a:fillRect/>
          </a:stretch>
        </p:blipFill>
        <p:spPr bwMode="auto">
          <a:xfrm>
            <a:off x="990600" y="2209800"/>
            <a:ext cx="7010400" cy="426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Graphing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JFreeChart (jfree.org/</a:t>
            </a:r>
            <a:r>
              <a:rPr lang="en-US" dirty="0" err="1" smtClean="0"/>
              <a:t>jfreechart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Gra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2200"/>
            <a:ext cx="6934200" cy="410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Eclipse IDE (Eclipse.org)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NetBeans (Netbeans.org)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6070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product (sign) already exists</a:t>
            </a:r>
          </a:p>
          <a:p>
            <a:r>
              <a:rPr lang="en-US" dirty="0" smtClean="0"/>
              <a:t>Module records sign output data</a:t>
            </a:r>
          </a:p>
          <a:p>
            <a:pPr lvl="1"/>
            <a:r>
              <a:rPr lang="en-US" dirty="0" smtClean="0"/>
              <a:t>Voltage, current, temperature</a:t>
            </a:r>
          </a:p>
          <a:p>
            <a:r>
              <a:rPr lang="en-US" dirty="0" smtClean="0"/>
              <a:t>Low power</a:t>
            </a:r>
          </a:p>
          <a:p>
            <a:r>
              <a:rPr lang="en-US" dirty="0" smtClean="0"/>
              <a:t>Self contained</a:t>
            </a:r>
          </a:p>
          <a:p>
            <a:pPr lvl="1"/>
            <a:r>
              <a:rPr lang="en-US" dirty="0" smtClean="0"/>
              <a:t>Single external cable for serial transfer</a:t>
            </a:r>
          </a:p>
          <a:p>
            <a:pPr lvl="1"/>
            <a:r>
              <a:rPr lang="en-US" dirty="0" smtClean="0"/>
              <a:t>Not piggybacked off of solar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Example</a:t>
            </a:r>
            <a:endParaRPr lang="en-US" dirty="0"/>
          </a:p>
        </p:txBody>
      </p:sp>
      <p:pic>
        <p:nvPicPr>
          <p:cNvPr id="6" name="Content Placeholder 5" descr="GUI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88415"/>
            <a:ext cx="3657600" cy="3349532"/>
          </a:xfrm>
        </p:spPr>
      </p:pic>
      <p:pic>
        <p:nvPicPr>
          <p:cNvPr id="7" name="Content Placeholder 6" descr="GUI1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2188651"/>
            <a:ext cx="3657600" cy="3349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Constraints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</a:p>
          <a:p>
            <a:r>
              <a:rPr lang="en-US" dirty="0" smtClean="0"/>
              <a:t>Manufacturability</a:t>
            </a:r>
          </a:p>
          <a:p>
            <a:r>
              <a:rPr lang="en-US" dirty="0" smtClean="0"/>
              <a:t>Social, Political, and Environmental</a:t>
            </a:r>
          </a:p>
          <a:p>
            <a:r>
              <a:rPr lang="en-US" dirty="0" smtClean="0"/>
              <a:t>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RS-232</a:t>
            </a:r>
          </a:p>
          <a:p>
            <a:r>
              <a:rPr lang="en-US" dirty="0" smtClean="0"/>
              <a:t>TTL</a:t>
            </a:r>
          </a:p>
          <a:p>
            <a:r>
              <a:rPr lang="en-US" dirty="0" smtClean="0"/>
              <a:t>SPI</a:t>
            </a:r>
          </a:p>
          <a:p>
            <a:r>
              <a:rPr lang="en-US" dirty="0" smtClean="0"/>
              <a:t>SOIC</a:t>
            </a:r>
          </a:p>
          <a:p>
            <a:r>
              <a:rPr lang="en-US" dirty="0" smtClean="0"/>
              <a:t>PDIP</a:t>
            </a:r>
          </a:p>
          <a:p>
            <a:r>
              <a:rPr lang="en-US" dirty="0" smtClean="0"/>
              <a:t>SD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project – real experience</a:t>
            </a:r>
          </a:p>
          <a:p>
            <a:r>
              <a:rPr lang="en-US" dirty="0" smtClean="0"/>
              <a:t>Don’t reinvent the wheel</a:t>
            </a:r>
          </a:p>
          <a:p>
            <a:r>
              <a:rPr lang="en-US" dirty="0" smtClean="0"/>
              <a:t>Communication is critical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5105400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Special Thanks to:</a:t>
            </a:r>
            <a:endParaRPr lang="en-US" sz="4400" dirty="0">
              <a:latin typeface="+mj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FALA Technologies</a:t>
            </a:r>
          </a:p>
          <a:p>
            <a:pPr lvl="1"/>
            <a:r>
              <a:rPr lang="en-US" dirty="0" smtClean="0"/>
              <a:t>Luke Buschmann</a:t>
            </a:r>
          </a:p>
          <a:p>
            <a:pPr lvl="1"/>
            <a:r>
              <a:rPr lang="en-US" dirty="0" smtClean="0"/>
              <a:t>Michel Rigaud</a:t>
            </a:r>
          </a:p>
          <a:p>
            <a:r>
              <a:rPr lang="en-US" dirty="0" smtClean="0"/>
              <a:t>Dr. Baback Izadi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414" y="3276600"/>
            <a:ext cx="5145186" cy="342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2209800"/>
            <a:ext cx="6477000" cy="24384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Wide Temperature Range</a:t>
            </a:r>
          </a:p>
          <a:p>
            <a:pPr lvl="1"/>
            <a:r>
              <a:rPr lang="en-US" dirty="0" smtClean="0"/>
              <a:t>-40°C to 85°C</a:t>
            </a:r>
          </a:p>
          <a:p>
            <a:r>
              <a:rPr lang="en-US" dirty="0" smtClean="0"/>
              <a:t>Shock Protection</a:t>
            </a:r>
          </a:p>
          <a:p>
            <a:pPr lvl="1"/>
            <a:r>
              <a:rPr lang="en-US" dirty="0" smtClean="0"/>
              <a:t>3 ft drop onto concrete</a:t>
            </a:r>
          </a:p>
          <a:p>
            <a:r>
              <a:rPr lang="en-US" dirty="0" smtClean="0"/>
              <a:t>Long battery life</a:t>
            </a:r>
          </a:p>
          <a:p>
            <a:pPr lvl="1"/>
            <a:r>
              <a:rPr lang="en-US" dirty="0" smtClean="0"/>
              <a:t>90+ days without user interaction</a:t>
            </a:r>
          </a:p>
          <a:p>
            <a:r>
              <a:rPr lang="en-US" dirty="0" smtClean="0"/>
              <a:t>Small Size</a:t>
            </a:r>
          </a:p>
          <a:p>
            <a:pPr lvl="1"/>
            <a:r>
              <a:rPr lang="en-US" dirty="0" smtClean="0"/>
              <a:t>Less than 6” cube</a:t>
            </a:r>
          </a:p>
          <a:p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Less than $125 in bulk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Incoming data is 1200/9600 Baud RS-232</a:t>
            </a:r>
          </a:p>
          <a:p>
            <a:pPr lvl="1"/>
            <a:r>
              <a:rPr lang="en-US" dirty="0" smtClean="0"/>
              <a:t>Need to save data for over 90 days</a:t>
            </a:r>
            <a:endParaRPr lang="en-US" dirty="0" smtClean="0"/>
          </a:p>
          <a:p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Low power major factor</a:t>
            </a:r>
            <a:endParaRPr lang="en-US" dirty="0" smtClean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Error check</a:t>
            </a:r>
          </a:p>
          <a:p>
            <a:pPr lvl="1"/>
            <a:r>
              <a:rPr lang="en-US" dirty="0" smtClean="0"/>
              <a:t>Make pleasing and informative graphs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SUNY New Paltz classes</a:t>
            </a:r>
          </a:p>
          <a:p>
            <a:pPr lvl="1"/>
            <a:r>
              <a:rPr lang="en-US" dirty="0" smtClean="0"/>
              <a:t>Digital System Design</a:t>
            </a:r>
          </a:p>
          <a:p>
            <a:pPr lvl="1"/>
            <a:r>
              <a:rPr lang="en-US" dirty="0" smtClean="0"/>
              <a:t>Embedded Systems</a:t>
            </a:r>
          </a:p>
          <a:p>
            <a:pPr lvl="1"/>
            <a:r>
              <a:rPr lang="en-US" dirty="0" smtClean="0"/>
              <a:t>Microprocessor Systems</a:t>
            </a:r>
          </a:p>
          <a:p>
            <a:r>
              <a:rPr lang="en-US" dirty="0" smtClean="0"/>
              <a:t>All based on 68HC12/HCS12</a:t>
            </a:r>
          </a:p>
          <a:p>
            <a:pPr lvl="1"/>
            <a:r>
              <a:rPr lang="en-US" dirty="0" smtClean="0"/>
              <a:t>Assembly</a:t>
            </a:r>
          </a:p>
          <a:p>
            <a:pPr lvl="2"/>
            <a:r>
              <a:rPr lang="en-US" dirty="0" smtClean="0"/>
              <a:t>Too low level for a project of this size</a:t>
            </a:r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Atmel 8-bit RISC microprocessors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 8-Bit RISC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to program</a:t>
            </a:r>
          </a:p>
          <a:p>
            <a:pPr lvl="1"/>
            <a:r>
              <a:rPr lang="en-US" dirty="0" smtClean="0"/>
              <a:t>C/Wiring hybrid</a:t>
            </a:r>
          </a:p>
          <a:p>
            <a:pPr lvl="2"/>
            <a:r>
              <a:rPr lang="en-US" dirty="0" smtClean="0"/>
              <a:t>C provides basic layout, core processing</a:t>
            </a:r>
          </a:p>
          <a:p>
            <a:pPr lvl="2"/>
            <a:r>
              <a:rPr lang="en-US" dirty="0" smtClean="0"/>
              <a:t>Wiring provides simplicity/readability</a:t>
            </a:r>
          </a:p>
          <a:p>
            <a:r>
              <a:rPr lang="en-US" dirty="0" smtClean="0"/>
              <a:t>Convenient demo/practice board</a:t>
            </a:r>
          </a:p>
          <a:p>
            <a:pPr lvl="1"/>
            <a:r>
              <a:rPr lang="en-US" dirty="0" err="1" smtClean="0"/>
              <a:t>Arduino</a:t>
            </a:r>
            <a:endParaRPr lang="en-US" dirty="0" smtClean="0"/>
          </a:p>
          <a:p>
            <a:pPr lvl="2"/>
            <a:r>
              <a:rPr lang="en-US" dirty="0" smtClean="0"/>
              <a:t>Open Source</a:t>
            </a:r>
          </a:p>
          <a:p>
            <a:pPr lvl="2"/>
            <a:r>
              <a:rPr lang="en-US" dirty="0" smtClean="0"/>
              <a:t>Very active user base</a:t>
            </a:r>
          </a:p>
          <a:p>
            <a:pPr lvl="3"/>
            <a:r>
              <a:rPr lang="en-US" dirty="0" smtClean="0"/>
              <a:t>Many user contributed libraries</a:t>
            </a:r>
          </a:p>
          <a:p>
            <a:pPr lvl="2"/>
            <a:r>
              <a:rPr lang="en-US" dirty="0" smtClean="0"/>
              <a:t>Low power shutdown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Simple but powerful</a:t>
            </a:r>
          </a:p>
          <a:p>
            <a:pPr lvl="1"/>
            <a:r>
              <a:rPr lang="en-US" dirty="0" smtClean="0"/>
              <a:t>Toolbar compile/upload</a:t>
            </a:r>
          </a:p>
          <a:p>
            <a:pPr lvl="1"/>
            <a:r>
              <a:rPr lang="en-US" dirty="0" smtClean="0"/>
              <a:t>Built in serial monitor</a:t>
            </a:r>
          </a:p>
          <a:p>
            <a:pPr lvl="2"/>
            <a:r>
              <a:rPr lang="en-US" dirty="0" smtClean="0"/>
              <a:t>Similar to </a:t>
            </a:r>
            <a:r>
              <a:rPr lang="en-US" dirty="0" err="1" smtClean="0"/>
              <a:t>Hyperterminal</a:t>
            </a:r>
            <a:endParaRPr lang="en-US" dirty="0" smtClean="0"/>
          </a:p>
          <a:p>
            <a:pPr lvl="1"/>
            <a:r>
              <a:rPr lang="en-US" dirty="0" smtClean="0"/>
              <a:t>Compiler shows current file and maximum size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291" y="1668463"/>
            <a:ext cx="365541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1583</TotalTime>
  <Words>878</Words>
  <Application>Microsoft Office PowerPoint</Application>
  <PresentationFormat>On-screen Show (4:3)</PresentationFormat>
  <Paragraphs>276</Paragraphs>
  <Slides>45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Technic</vt:lpstr>
      <vt:lpstr>Design of a Solar sign Analysis system</vt:lpstr>
      <vt:lpstr>Table of Contents</vt:lpstr>
      <vt:lpstr>Introduction</vt:lpstr>
      <vt:lpstr>Overview</vt:lpstr>
      <vt:lpstr>Design Requirements</vt:lpstr>
      <vt:lpstr>Design Approach</vt:lpstr>
      <vt:lpstr>Designer Backgrounds</vt:lpstr>
      <vt:lpstr>Atmel 8-Bit RISC Family</vt:lpstr>
      <vt:lpstr>Arduino Software</vt:lpstr>
      <vt:lpstr>Arduino Hardware</vt:lpstr>
      <vt:lpstr>Hardware Flowchart</vt:lpstr>
      <vt:lpstr>System Design</vt:lpstr>
      <vt:lpstr>Power Supply Design</vt:lpstr>
      <vt:lpstr>Electronic Schematic</vt:lpstr>
      <vt:lpstr>Power Supply Circuitry</vt:lpstr>
      <vt:lpstr>Power Supply Layout</vt:lpstr>
      <vt:lpstr>Alpha System Test</vt:lpstr>
      <vt:lpstr>Alpha System</vt:lpstr>
      <vt:lpstr>Alpha System</vt:lpstr>
      <vt:lpstr>Power Consumption, Ideal</vt:lpstr>
      <vt:lpstr>Beta/New Paltz Prototype</vt:lpstr>
      <vt:lpstr>Actual Power Requirements</vt:lpstr>
      <vt:lpstr>DC/DC Switching Power Supply</vt:lpstr>
      <vt:lpstr>Firmware</vt:lpstr>
      <vt:lpstr>Firmware Flowchart</vt:lpstr>
      <vt:lpstr>Software Design</vt:lpstr>
      <vt:lpstr>Software Design</vt:lpstr>
      <vt:lpstr>Software Design</vt:lpstr>
      <vt:lpstr>Software Design</vt:lpstr>
      <vt:lpstr>Alpha Software</vt:lpstr>
      <vt:lpstr>Use of Excel</vt:lpstr>
      <vt:lpstr>Beta Software</vt:lpstr>
      <vt:lpstr>Beta Software</vt:lpstr>
      <vt:lpstr>Beta Software GUI</vt:lpstr>
      <vt:lpstr>Beta Software Output</vt:lpstr>
      <vt:lpstr>First Java Graphing Software</vt:lpstr>
      <vt:lpstr>Current Graphing Software</vt:lpstr>
      <vt:lpstr>Source Code Development</vt:lpstr>
      <vt:lpstr>GUI Development</vt:lpstr>
      <vt:lpstr>GUI Example</vt:lpstr>
      <vt:lpstr>Design Constraints</vt:lpstr>
      <vt:lpstr>Standards</vt:lpstr>
      <vt:lpstr>Conclusion</vt:lpstr>
      <vt:lpstr>Slide 44</vt:lpstr>
      <vt:lpstr>Questions?</vt:lpstr>
    </vt:vector>
  </TitlesOfParts>
  <Company>eXPerience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 Solar sign monitoring system</dc:title>
  <dc:creator>eXPerience</dc:creator>
  <cp:lastModifiedBy>Resnick2</cp:lastModifiedBy>
  <cp:revision>102</cp:revision>
  <dcterms:created xsi:type="dcterms:W3CDTF">2009-10-19T20:02:32Z</dcterms:created>
  <dcterms:modified xsi:type="dcterms:W3CDTF">2010-05-13T15:07:49Z</dcterms:modified>
</cp:coreProperties>
</file>